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95" r:id="rId3"/>
    <p:sldId id="296" r:id="rId4"/>
    <p:sldId id="262" r:id="rId5"/>
    <p:sldId id="312" r:id="rId6"/>
    <p:sldId id="313" r:id="rId7"/>
    <p:sldId id="284" r:id="rId8"/>
    <p:sldId id="314" r:id="rId9"/>
    <p:sldId id="269" r:id="rId10"/>
  </p:sldIdLst>
  <p:sldSz cx="9144000" cy="5143500" type="screen16x9"/>
  <p:notesSz cx="6858000" cy="9144000"/>
  <p:embeddedFontLst>
    <p:embeddedFont>
      <p:font typeface="EB Garamond" panose="020B0604020202020204" charset="0"/>
      <p:regular r:id="rId12"/>
      <p:bold r:id="rId13"/>
      <p:italic r:id="rId14"/>
      <p:boldItalic r:id="rId15"/>
    </p:embeddedFont>
    <p:embeddedFont>
      <p:font typeface="Frank Ruhl Libre" panose="020B0604020202020204" charset="-79"/>
      <p:regular r:id="rId16"/>
      <p:bold r:id="rId17"/>
    </p:embeddedFont>
    <p:embeddedFont>
      <p:font typeface="Marcellus SC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2972A6-8B36-4AB7-A565-B8788E61B82E}">
  <a:tblStyle styleId="{542972A6-8B36-4AB7-A565-B8788E61B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66" autoAdjust="0"/>
  </p:normalViewPr>
  <p:slideViewPr>
    <p:cSldViewPr snapToGrid="0">
      <p:cViewPr varScale="1">
        <p:scale>
          <a:sx n="77" d="100"/>
          <a:sy n="77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5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62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31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63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45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7475" y="1991825"/>
            <a:ext cx="50985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315400" y="980300"/>
            <a:ext cx="4257300" cy="322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⬗"/>
              <a:defRPr sz="3200" i="1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⬗"/>
              <a:defRPr sz="3200" i="1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⬗"/>
              <a:defRPr sz="3200" i="1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6" name="Google Shape;16;p4"/>
          <p:cNvSpPr txBox="1"/>
          <p:nvPr/>
        </p:nvSpPr>
        <p:spPr>
          <a:xfrm>
            <a:off x="817400" y="705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Marcellus SC"/>
                <a:ea typeface="Marcellus SC"/>
                <a:cs typeface="Marcellus SC"/>
                <a:sym typeface="Marcellus SC"/>
              </a:rPr>
              <a:t>“</a:t>
            </a:r>
            <a:endParaRPr sz="9600">
              <a:solidFill>
                <a:schemeClr val="lt2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dk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025" y="431025"/>
            <a:ext cx="55110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025" y="1410075"/>
            <a:ext cx="55110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⬗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●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○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EB Garamond"/>
              <a:buChar char="■"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70800" y="4882950"/>
            <a:ext cx="86145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>
              <a:buNone/>
              <a:defRPr sz="1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UhEH6vM_GyQ?feature=oembed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SvrzSnog-zI?feature=oembed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.delavega@ufv.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637845" y="1016207"/>
            <a:ext cx="3934155" cy="219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lvl="0" algn="ctr"/>
            <a:r>
              <a:rPr lang="es-ES" sz="4000" dirty="0"/>
              <a:t>Las fiestas Judías</a:t>
            </a:r>
            <a:br>
              <a:rPr lang="es-ES" sz="4000" dirty="0"/>
            </a:br>
            <a:r>
              <a:rPr lang="es-ES" sz="4000" dirty="0" err="1"/>
              <a:t>Shabbat</a:t>
            </a:r>
            <a:br>
              <a:rPr lang="es-ES" sz="4000" dirty="0"/>
            </a:br>
            <a:r>
              <a:rPr lang="he-IL" dirty="0"/>
              <a:t>שבת</a:t>
            </a:r>
            <a:endParaRPr lang="es-ES" sz="4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6D6A3C-0CF4-40F1-913F-278DC695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8" y="4308846"/>
            <a:ext cx="2120577" cy="530711"/>
          </a:xfrm>
          <a:prstGeom prst="rect">
            <a:avLst/>
          </a:prstGeom>
        </p:spPr>
      </p:pic>
      <p:pic>
        <p:nvPicPr>
          <p:cNvPr id="4" name="Imagen 3" descr="Imagen que contiene persona, interior, grupo, foto&#10;&#10;Descripción generada automáticamente">
            <a:extLst>
              <a:ext uri="{FF2B5EF4-FFF2-40B4-BE49-F238E27FC236}">
                <a16:creationId xmlns:a16="http://schemas.microsoft.com/office/drawing/2014/main" id="{B7C66E17-D138-4E40-817E-55E29BCBB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33" y="274859"/>
            <a:ext cx="3552092" cy="45937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712903" y="721307"/>
            <a:ext cx="7718193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La semana judía</a:t>
            </a:r>
            <a:endParaRPr lang="es-ES" sz="32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754212" y="2021642"/>
            <a:ext cx="352742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Shabbat</a:t>
            </a: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- Fiesta semanal</a:t>
            </a:r>
          </a:p>
        </p:txBody>
      </p:sp>
      <p:pic>
        <p:nvPicPr>
          <p:cNvPr id="2" name="Picture 2" descr="Resultado de imagen de calendario dia septimo sabado">
            <a:extLst>
              <a:ext uri="{FF2B5EF4-FFF2-40B4-BE49-F238E27FC236}">
                <a16:creationId xmlns:a16="http://schemas.microsoft.com/office/drawing/2014/main" id="{1B74DE4E-3B53-45A3-A4EC-4F56B17C5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858" y="707230"/>
            <a:ext cx="437197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93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50" y="480052"/>
            <a:ext cx="2733681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CREACIÓN</a:t>
            </a:r>
            <a:b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endParaRPr lang="es-ES" sz="3200" b="1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264750" y="1528283"/>
            <a:ext cx="4482867" cy="25372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Relato </a:t>
            </a:r>
            <a:r>
              <a:rPr lang="es-ES" dirty="0" err="1"/>
              <a:t>Gn</a:t>
            </a:r>
            <a:r>
              <a:rPr lang="es-ES" dirty="0"/>
              <a:t> 1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Tradición sacerdotal - </a:t>
            </a:r>
            <a:r>
              <a:rPr lang="es-ES" dirty="0" err="1"/>
              <a:t>Elohim</a:t>
            </a:r>
            <a:endParaRPr lang="es-ES" dirty="0"/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A la orden de Dios los seres cobran existencia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Orden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El hombre, imagen de Dios y rey de la creación.</a:t>
            </a:r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32CC71-4D8B-4EAE-9159-5C7706AC3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" t="16560" r="6475" b="25446"/>
          <a:stretch/>
        </p:blipFill>
        <p:spPr bwMode="auto">
          <a:xfrm>
            <a:off x="4747617" y="714168"/>
            <a:ext cx="4010253" cy="3724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361468" y="2865114"/>
            <a:ext cx="3527425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s-ES" sz="6000" dirty="0"/>
              <a:t>«¡Hágase,</a:t>
            </a:r>
            <a:endParaRPr sz="6000"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1044575" y="3684747"/>
            <a:ext cx="3527425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/>
              <a:t>La 	    y la luz se hizo!»</a:t>
            </a:r>
          </a:p>
          <a:p>
            <a:pPr marL="0" indent="0" algn="ctr">
              <a:buNone/>
            </a:pPr>
            <a:r>
              <a:rPr lang="es-ES" sz="1600" dirty="0"/>
              <a:t>(</a:t>
            </a:r>
            <a:r>
              <a:rPr lang="es-ES" sz="1600" dirty="0" err="1"/>
              <a:t>Gn</a:t>
            </a:r>
            <a:r>
              <a:rPr lang="es-ES" sz="1600" dirty="0"/>
              <a:t> 1)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DAB9B17-517B-4676-BCB4-F162D4C75CED}"/>
              </a:ext>
            </a:extLst>
          </p:cNvPr>
          <p:cNvSpPr/>
          <p:nvPr/>
        </p:nvSpPr>
        <p:spPr>
          <a:xfrm>
            <a:off x="1321111" y="3868350"/>
            <a:ext cx="888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luz</a:t>
            </a:r>
          </a:p>
        </p:txBody>
      </p:sp>
      <p:pic>
        <p:nvPicPr>
          <p:cNvPr id="2" name="Elementos multimedia en línea 1" title="Paso a Paso para celebrar el Shabbat!!!">
            <a:hlinkClick r:id="" action="ppaction://media"/>
            <a:extLst>
              <a:ext uri="{FF2B5EF4-FFF2-40B4-BE49-F238E27FC236}">
                <a16:creationId xmlns:a16="http://schemas.microsoft.com/office/drawing/2014/main" id="{84D0A307-BC36-499A-A3D3-186CC0882E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65950" y="713784"/>
            <a:ext cx="4357865" cy="24512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50" y="480052"/>
            <a:ext cx="3190881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Temas de la fiesta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86130" y="1787525"/>
            <a:ext cx="8614500" cy="784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Santidad de Dios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Creación del universo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es-ES" dirty="0"/>
              <a:t>Hombre + Mujer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Descanso – Día consagrado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Luz – Tinieblas</a:t>
            </a:r>
            <a:br>
              <a:rPr lang="es-ES" dirty="0"/>
            </a:br>
            <a:r>
              <a:rPr lang="es-ES" dirty="0"/>
              <a:t>Israel – Resto de naciones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/>
              <a:t>Sobreabundancia </a:t>
            </a:r>
          </a:p>
          <a:p>
            <a:pPr>
              <a:buClr>
                <a:schemeClr val="dk1"/>
              </a:buClr>
              <a:buSzPts val="1100"/>
            </a:pPr>
            <a:endParaRPr lang="es-ES" dirty="0"/>
          </a:p>
          <a:p>
            <a:pPr>
              <a:buClr>
                <a:schemeClr val="dk1"/>
              </a:buClr>
              <a:buSzPts val="1100"/>
            </a:pPr>
            <a:endParaRPr lang="es-ES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B1540E-86E6-4D8A-BD14-383DC713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49797" y="298902"/>
            <a:ext cx="4010253" cy="26832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sultado de imagen de shabat shalom">
            <a:extLst>
              <a:ext uri="{FF2B5EF4-FFF2-40B4-BE49-F238E27FC236}">
                <a16:creationId xmlns:a16="http://schemas.microsoft.com/office/drawing/2014/main" id="{87D2634D-7614-42DC-9E5E-3F87803C2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" r="2504" b="14277"/>
          <a:stretch/>
        </p:blipFill>
        <p:spPr bwMode="auto">
          <a:xfrm rot="575884">
            <a:off x="5268421" y="2718761"/>
            <a:ext cx="3249278" cy="2091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24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Clave </a:t>
            </a:r>
            <a:r>
              <a:rPr lang="es-ES" sz="3200" b="1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esponsal</a:t>
            </a: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de la creación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247152"/>
            <a:ext cx="8614500" cy="2731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dirty="0"/>
              <a:t>Dios, como esposo, prepara una morada donde encontrarse y vivir con su esposa (la humanidad).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El cosmos, el mundo es el lugar</a:t>
            </a:r>
            <a:b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que Dios ha preparado para</a:t>
            </a:r>
            <a:b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encontrarse con el hombre.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Dios, construye y adorna,</a:t>
            </a:r>
            <a:b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</a:b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crea un hogar.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Leja </a:t>
            </a:r>
            <a:r>
              <a:rPr lang="es-ES" dirty="0" err="1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dodi</a:t>
            </a:r>
            <a:r>
              <a:rPr lang="es-ES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 – Ven amado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1E1429-0B22-401E-A1F1-42DC9A5E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3269292" y="2141687"/>
            <a:ext cx="6057149" cy="329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lementos multimedia en línea 1" title="Leja Dodi, LECHA DODI, Kabalat Shabat, ￗﾜￖﾸￗﾛￗﾔ ￗﾓￖﾹￗﾕￖﾴￗﾓￗﾙ, SUBTITULADO, LETRA,">
            <a:hlinkClick r:id="" action="ppaction://media"/>
            <a:extLst>
              <a:ext uri="{FF2B5EF4-FFF2-40B4-BE49-F238E27FC236}">
                <a16:creationId xmlns:a16="http://schemas.microsoft.com/office/drawing/2014/main" id="{D7360AA1-684B-4FCE-A315-EA1784EBE29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768253" y="4487206"/>
            <a:ext cx="1407090" cy="79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516308-5DFB-44D1-8FB9-68946507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799" y="318219"/>
            <a:ext cx="7569901" cy="1844962"/>
          </a:xfrm>
        </p:spPr>
        <p:txBody>
          <a:bodyPr/>
          <a:lstStyle/>
          <a:p>
            <a:pPr marL="25400" indent="0">
              <a:buNone/>
            </a:pPr>
            <a:r>
              <a:rPr lang="es-ES" b="1" u="sng" dirty="0" err="1"/>
              <a:t>Shabat</a:t>
            </a:r>
            <a:endParaRPr lang="es-ES" b="1" u="sng" dirty="0"/>
          </a:p>
          <a:p>
            <a:pPr marL="25400" indent="0">
              <a:buNone/>
            </a:pPr>
            <a:r>
              <a:rPr lang="es-ES" dirty="0"/>
              <a:t>	</a:t>
            </a:r>
            <a:r>
              <a:rPr lang="es-ES" b="1" dirty="0"/>
              <a:t>Venid y ved</a:t>
            </a:r>
            <a:endParaRPr lang="es-ES" dirty="0"/>
          </a:p>
          <a:p>
            <a:pPr marL="25400" indent="0">
              <a:buNone/>
            </a:pPr>
            <a:r>
              <a:rPr lang="es-ES" b="1" dirty="0"/>
              <a:t>	qué bueno es el Señor,</a:t>
            </a:r>
            <a:br>
              <a:rPr lang="es-ES" b="1" dirty="0"/>
            </a:br>
            <a:r>
              <a:rPr lang="es-ES" b="1" dirty="0"/>
              <a:t>	dichoso el hombre</a:t>
            </a:r>
            <a:br>
              <a:rPr lang="es-ES" b="1" dirty="0"/>
            </a:br>
            <a:r>
              <a:rPr lang="es-ES" b="1" dirty="0"/>
              <a:t>	que se refugia en Él</a:t>
            </a:r>
            <a:r>
              <a:rPr lang="es-ES" dirty="0"/>
              <a:t>”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54EDD3-CF56-4DC2-B694-B44769DA9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</a:t>
            </a:fld>
            <a:endParaRPr lang="es-E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96B8CE-F85B-4C21-81F4-903A28487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AE1B8"/>
              </a:clrFrom>
              <a:clrTo>
                <a:srgbClr val="EAE1B8">
                  <a:alpha val="0"/>
                </a:srgbClr>
              </a:clrTo>
            </a:clrChange>
          </a:blip>
          <a:srcRect/>
          <a:stretch/>
        </p:blipFill>
        <p:spPr bwMode="auto">
          <a:xfrm>
            <a:off x="4685737" y="2007886"/>
            <a:ext cx="4032381" cy="262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0FD85CE-2890-4733-BCB3-2CEF97D6DDDD}"/>
              </a:ext>
            </a:extLst>
          </p:cNvPr>
          <p:cNvSpPr/>
          <p:nvPr/>
        </p:nvSpPr>
        <p:spPr>
          <a:xfrm>
            <a:off x="3112717" y="29713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28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(Sal 34, 8)</a:t>
            </a:r>
          </a:p>
        </p:txBody>
      </p:sp>
    </p:spTree>
    <p:extLst>
      <p:ext uri="{BB962C8B-B14F-4D97-AF65-F5344CB8AC3E}">
        <p14:creationId xmlns:p14="http://schemas.microsoft.com/office/powerpoint/2010/main" val="23637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4294967295"/>
          </p:nvPr>
        </p:nvSpPr>
        <p:spPr>
          <a:xfrm>
            <a:off x="583949" y="480052"/>
            <a:ext cx="8091127" cy="51641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3200" b="1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</a:rPr>
              <a:t>En casa y en la sinagoga…</a:t>
            </a:r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294967295"/>
          </p:nvPr>
        </p:nvSpPr>
        <p:spPr>
          <a:xfrm>
            <a:off x="322262" y="1247152"/>
            <a:ext cx="3053984" cy="32734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Tefilín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Talit</a:t>
            </a:r>
          </a:p>
          <a:p>
            <a:pPr>
              <a:buClr>
                <a:schemeClr val="dk1"/>
              </a:buClr>
              <a:buSzPts val="1100"/>
            </a:pPr>
            <a:r>
              <a:rPr lang="es-ES" sz="1800" dirty="0"/>
              <a:t>Kipá</a:t>
            </a:r>
          </a:p>
        </p:txBody>
      </p:sp>
      <p:pic>
        <p:nvPicPr>
          <p:cNvPr id="4098" name="Picture 2" descr="Resultado de imagen de kipa">
            <a:extLst>
              <a:ext uri="{FF2B5EF4-FFF2-40B4-BE49-F238E27FC236}">
                <a16:creationId xmlns:a16="http://schemas.microsoft.com/office/drawing/2014/main" id="{EF304858-5B87-4BCD-B24B-2D686159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136" y="1247152"/>
            <a:ext cx="45243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6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42D3A51A-2C58-4138-8AA3-39BC602B31F3}"/>
              </a:ext>
            </a:extLst>
          </p:cNvPr>
          <p:cNvSpPr/>
          <p:nvPr/>
        </p:nvSpPr>
        <p:spPr>
          <a:xfrm>
            <a:off x="4306529" y="2064356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oogle Shape;69;p15">
            <a:extLst>
              <a:ext uri="{FF2B5EF4-FFF2-40B4-BE49-F238E27FC236}">
                <a16:creationId xmlns:a16="http://schemas.microsoft.com/office/drawing/2014/main" id="{B6471C5C-D626-418C-9C12-4BEE8ADDAA4C}"/>
              </a:ext>
            </a:extLst>
          </p:cNvPr>
          <p:cNvSpPr txBox="1">
            <a:spLocks/>
          </p:cNvSpPr>
          <p:nvPr/>
        </p:nvSpPr>
        <p:spPr>
          <a:xfrm>
            <a:off x="182071" y="2571750"/>
            <a:ext cx="5409583" cy="51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cellus SC"/>
              <a:buNone/>
              <a:defRPr sz="2400" b="0" i="0" u="none" strike="noStrike" cap="none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defRPr>
            </a:lvl9pPr>
          </a:lstStyle>
          <a:p>
            <a:pPr algn="ctr"/>
            <a:r>
              <a:rPr lang="es-ES" sz="3200" dirty="0"/>
              <a:t>¡Muchas gracias!</a:t>
            </a:r>
          </a:p>
          <a:p>
            <a:pPr algn="ctr"/>
            <a:endParaRPr lang="es-ES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409C089-3DFB-452F-9BD4-C27E33B56D14}"/>
              </a:ext>
            </a:extLst>
          </p:cNvPr>
          <p:cNvSpPr txBox="1"/>
          <p:nvPr/>
        </p:nvSpPr>
        <p:spPr>
          <a:xfrm>
            <a:off x="1597628" y="2571750"/>
            <a:ext cx="2930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4B412E"/>
                </a:solidFill>
                <a:latin typeface="EB Garamond" panose="020B0604020202020204" charset="0"/>
                <a:ea typeface="EB Garamond" panose="020B0604020202020204" charset="0"/>
                <a:cs typeface="EB Garamond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fernando.delavega@ufv.es</a:t>
            </a:r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  <a:p>
            <a:endParaRPr lang="es-ES" sz="2000" dirty="0">
              <a:solidFill>
                <a:srgbClr val="4B412E"/>
              </a:solidFill>
              <a:latin typeface="EB Garamond" panose="020B0604020202020204" charset="0"/>
              <a:ea typeface="EB Garamond" panose="020B0604020202020204" charset="0"/>
              <a:cs typeface="EB Garamon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654069-AF1C-427C-B021-30B30DFF7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726" y="2899261"/>
            <a:ext cx="2560994" cy="7130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he-IL" altLang="es-ES" sz="4800" dirty="0">
                <a:solidFill>
                  <a:srgbClr val="222222"/>
                </a:solidFill>
                <a:latin typeface="inherit"/>
                <a:cs typeface="Arial" panose="020B0604020202020204" pitchFamily="34" charset="0"/>
              </a:rPr>
              <a:t>תודה</a:t>
            </a:r>
            <a:endParaRPr kumimoji="0" lang="es-ES" altLang="es-E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 descr="Imagen que contiene persona, hombre, interior, tabla&#10;&#10;Descripción generada automáticamente">
            <a:extLst>
              <a:ext uri="{FF2B5EF4-FFF2-40B4-BE49-F238E27FC236}">
                <a16:creationId xmlns:a16="http://schemas.microsoft.com/office/drawing/2014/main" id="{522984EB-A459-44F1-A4C2-594BD3801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513" y="232940"/>
            <a:ext cx="2370003" cy="39500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 descr="Un grupo de hombres sonriendo&#10;&#10;Descripción generada automáticamente">
            <a:extLst>
              <a:ext uri="{FF2B5EF4-FFF2-40B4-BE49-F238E27FC236}">
                <a16:creationId xmlns:a16="http://schemas.microsoft.com/office/drawing/2014/main" id="{E7B69EDF-31B6-4D01-91B7-087E6E74A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954" y="2615558"/>
            <a:ext cx="3060003" cy="2295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ignier template">
  <a:themeElements>
    <a:clrScheme name="Custom 347">
      <a:dk1>
        <a:srgbClr val="413724"/>
      </a:dk1>
      <a:lt1>
        <a:srgbClr val="FFFFFF"/>
      </a:lt1>
      <a:dk2>
        <a:srgbClr val="E5DCCA"/>
      </a:dk2>
      <a:lt2>
        <a:srgbClr val="B0A491"/>
      </a:lt2>
      <a:accent1>
        <a:srgbClr val="FFDF94"/>
      </a:accent1>
      <a:accent2>
        <a:srgbClr val="E0B85D"/>
      </a:accent2>
      <a:accent3>
        <a:srgbClr val="CF9472"/>
      </a:accent3>
      <a:accent4>
        <a:srgbClr val="727B65"/>
      </a:accent4>
      <a:accent5>
        <a:srgbClr val="B4C0CC"/>
      </a:accent5>
      <a:accent6>
        <a:srgbClr val="95AECD"/>
      </a:accent6>
      <a:hlink>
        <a:srgbClr val="7A67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210</Words>
  <Application>Microsoft Office PowerPoint</Application>
  <PresentationFormat>Presentación en pantalla (16:9)</PresentationFormat>
  <Paragraphs>45</Paragraphs>
  <Slides>9</Slides>
  <Notes>8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inherit</vt:lpstr>
      <vt:lpstr>Marcellus SC</vt:lpstr>
      <vt:lpstr>Frank Ruhl Libre</vt:lpstr>
      <vt:lpstr>EB Garamond</vt:lpstr>
      <vt:lpstr>Reignier template</vt:lpstr>
      <vt:lpstr>Las fiestas Judías Shabbat שבת</vt:lpstr>
      <vt:lpstr>La semana judía</vt:lpstr>
      <vt:lpstr>CREACIÓN </vt:lpstr>
      <vt:lpstr>«¡Hágase,</vt:lpstr>
      <vt:lpstr>Temas de la fiesta</vt:lpstr>
      <vt:lpstr>Clave esponsal de la creación</vt:lpstr>
      <vt:lpstr>Presentación de PowerPoint</vt:lpstr>
      <vt:lpstr>En casa y en la sinagoga…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PEREGRINACIÓN A TIERRA SANTA</dc:title>
  <dc:creator>Fernando de la Vega Soto-Yárritu</dc:creator>
  <cp:lastModifiedBy>Fernando de la Vega Soto-Yárritu</cp:lastModifiedBy>
  <cp:revision>78</cp:revision>
  <dcterms:created xsi:type="dcterms:W3CDTF">2019-12-09T21:47:29Z</dcterms:created>
  <dcterms:modified xsi:type="dcterms:W3CDTF">2020-03-24T16:39:03Z</dcterms:modified>
</cp:coreProperties>
</file>